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7" r:id="rId9"/>
    <p:sldId id="261" r:id="rId10"/>
    <p:sldId id="264" r:id="rId11"/>
    <p:sldId id="276" r:id="rId12"/>
    <p:sldId id="265" r:id="rId13"/>
    <p:sldId id="266" r:id="rId14"/>
    <p:sldId id="267" r:id="rId15"/>
    <p:sldId id="268" r:id="rId16"/>
    <p:sldId id="278" r:id="rId17"/>
    <p:sldId id="279" r:id="rId18"/>
    <p:sldId id="275" r:id="rId19"/>
    <p:sldId id="272" r:id="rId20"/>
    <p:sldId id="269" r:id="rId21"/>
    <p:sldId id="270" r:id="rId22"/>
    <p:sldId id="271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5201-8F0F-4323-B8B9-507D67AA3CC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CAE4-EE30-4ECA-AB61-39FB17AE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5201-8F0F-4323-B8B9-507D67AA3CC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CAE4-EE30-4ECA-AB61-39FB17AE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4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5201-8F0F-4323-B8B9-507D67AA3CC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CAE4-EE30-4ECA-AB61-39FB17AE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5201-8F0F-4323-B8B9-507D67AA3CC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CAE4-EE30-4ECA-AB61-39FB17AE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5201-8F0F-4323-B8B9-507D67AA3CC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CAE4-EE30-4ECA-AB61-39FB17AE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9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5201-8F0F-4323-B8B9-507D67AA3CC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CAE4-EE30-4ECA-AB61-39FB17AE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8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5201-8F0F-4323-B8B9-507D67AA3CC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CAE4-EE30-4ECA-AB61-39FB17AE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0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5201-8F0F-4323-B8B9-507D67AA3CC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CAE4-EE30-4ECA-AB61-39FB17AE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5201-8F0F-4323-B8B9-507D67AA3CC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CAE4-EE30-4ECA-AB61-39FB17AE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5201-8F0F-4323-B8B9-507D67AA3CC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CAE4-EE30-4ECA-AB61-39FB17AE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7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5201-8F0F-4323-B8B9-507D67AA3CC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CAE4-EE30-4ECA-AB61-39FB17AE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5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F5201-8F0F-4323-B8B9-507D67AA3CC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3CAE4-EE30-4ECA-AB61-39FB17AE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9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VFR Charts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4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 airports NAVAIDs will be identified by an open circle next to the runway</a:t>
            </a:r>
          </a:p>
          <a:p>
            <a:endParaRPr lang="en-US" dirty="0"/>
          </a:p>
          <a:p>
            <a:r>
              <a:rPr lang="en-US" dirty="0" smtClean="0"/>
              <a:t>The type of NAVAID will be displayed at the top of the box with the rest of the airstrip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ompass r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7" y="1825625"/>
            <a:ext cx="4200525" cy="43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9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Airports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0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color of the airfield determines whether it is towered (blue) or un-towered (purple)</a:t>
            </a:r>
          </a:p>
          <a:p>
            <a:endParaRPr lang="en-US" dirty="0" smtClean="0"/>
          </a:p>
          <a:p>
            <a:r>
              <a:rPr lang="en-US" dirty="0" smtClean="0"/>
              <a:t>Tick marks indicate that services are provided</a:t>
            </a:r>
          </a:p>
          <a:p>
            <a:endParaRPr lang="en-US" dirty="0"/>
          </a:p>
          <a:p>
            <a:r>
              <a:rPr lang="en-US" dirty="0" smtClean="0"/>
              <a:t>A star denotes a beacon at the airport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8194" name="Picture 2" descr="http://www.ascentgroundschool.com/images/stories/PvtOGS/PPOGS-L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51" y="1825625"/>
            <a:ext cx="4170498" cy="44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2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image displayed can illustrate whether a runway is paved and how long it extends</a:t>
            </a:r>
          </a:p>
          <a:p>
            <a:endParaRPr lang="en-US" dirty="0"/>
          </a:p>
          <a:p>
            <a:r>
              <a:rPr lang="en-US" dirty="0" smtClean="0"/>
              <a:t>The lines represent the runways and vary for every airport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aerospaceweb.org/question/instruments/sectional/lege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2" b="62697"/>
          <a:stretch/>
        </p:blipFill>
        <p:spPr bwMode="auto">
          <a:xfrm>
            <a:off x="6172200" y="2557769"/>
            <a:ext cx="5729075" cy="276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7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Special types of airports include military bases, private airports, and helipads</a:t>
            </a:r>
          </a:p>
          <a:p>
            <a:endParaRPr lang="en-US" dirty="0"/>
          </a:p>
          <a:p>
            <a:r>
              <a:rPr lang="en-US" dirty="0" smtClean="0"/>
              <a:t>Abandoned airports are also shown so as to not confuse pilots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aerospaceweb.org/question/instruments/sectional/lege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8" r="50222" b="17485"/>
          <a:stretch/>
        </p:blipFill>
        <p:spPr bwMode="auto">
          <a:xfrm>
            <a:off x="6254804" y="2766331"/>
            <a:ext cx="5016392" cy="24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8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Airports also have an identifying box that gives useful information to pilots</a:t>
            </a:r>
          </a:p>
          <a:p>
            <a:endParaRPr lang="en-US" dirty="0"/>
          </a:p>
          <a:p>
            <a:r>
              <a:rPr lang="en-US" dirty="0" smtClean="0"/>
              <a:t>This includes the name, radio frequency, altitude, the type of NAVAID, and weather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596" t="54018" r="42337" b="21161"/>
          <a:stretch/>
        </p:blipFill>
        <p:spPr>
          <a:xfrm>
            <a:off x="6547756" y="2190007"/>
            <a:ext cx="4430487" cy="36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8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the top left part of the airport identification box the 122.1R represents the frequency that is only receiving because of the ‘R’</a:t>
            </a:r>
          </a:p>
          <a:p>
            <a:endParaRPr lang="en-US" dirty="0"/>
          </a:p>
          <a:p>
            <a:r>
              <a:rPr lang="en-US" dirty="0" smtClean="0"/>
              <a:t>To receive a message back the frequency has to be changed to 123.6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www.faa.gov/air_traffic/flight_info/aeronav/digital_products/aero_guide/media/nav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05" y="3006567"/>
            <a:ext cx="6333095" cy="19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576457" y="3422468"/>
            <a:ext cx="940526" cy="5788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450977" y="3422467"/>
            <a:ext cx="940526" cy="5788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5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VORTAC circled in red means that the airports NAVAID is a combination of VOR and TACAN</a:t>
            </a:r>
          </a:p>
          <a:p>
            <a:endParaRPr lang="en-US" dirty="0"/>
          </a:p>
          <a:p>
            <a:r>
              <a:rPr lang="en-US" dirty="0" smtClean="0"/>
              <a:t>In the black circle is the weather information that is available from the airport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s://www.faa.gov/air_traffic/flight_info/aeronav/digital_products/aero_guide/media/nav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05" y="3006567"/>
            <a:ext cx="6333095" cy="19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555189" y="3422469"/>
            <a:ext cx="940526" cy="5788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2539757">
            <a:off x="10235628" y="2980708"/>
            <a:ext cx="762645" cy="133461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6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8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irspace classifications are dependent on altitude and neighboring airspaces</a:t>
            </a:r>
          </a:p>
          <a:p>
            <a:endParaRPr lang="en-US" dirty="0"/>
          </a:p>
          <a:p>
            <a:r>
              <a:rPr lang="en-US" dirty="0" smtClean="0"/>
              <a:t>The airspace between 	   defined spaces is class E  airspace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expertaviator.com/wp-content/uploads/2011/01/AirspaceClassi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65" y="2640405"/>
            <a:ext cx="6910659" cy="272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1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VFR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an aerial map of the ground that shows important information to pilots flying overhead</a:t>
            </a:r>
          </a:p>
          <a:p>
            <a:endParaRPr lang="en-US" dirty="0" smtClean="0"/>
          </a:p>
          <a:p>
            <a:r>
              <a:rPr lang="en-US" dirty="0" smtClean="0"/>
              <a:t>This information includes the airspace of the location and its boundaries</a:t>
            </a:r>
          </a:p>
          <a:p>
            <a:endParaRPr lang="en-US" dirty="0" smtClean="0"/>
          </a:p>
          <a:p>
            <a:r>
              <a:rPr lang="en-US" dirty="0" smtClean="0"/>
              <a:t>Airport type and contact frequency information</a:t>
            </a:r>
          </a:p>
          <a:p>
            <a:endParaRPr lang="en-US" dirty="0" smtClean="0"/>
          </a:p>
          <a:p>
            <a:r>
              <a:rPr lang="en-US" dirty="0" smtClean="0"/>
              <a:t>Topographical landmarks and elevation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73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Airports have a ring(s) around them designating the type of airspace around them</a:t>
            </a:r>
          </a:p>
          <a:p>
            <a:endParaRPr lang="en-US" dirty="0"/>
          </a:p>
          <a:p>
            <a:r>
              <a:rPr lang="en-US" dirty="0" smtClean="0"/>
              <a:t>This may be different to the surrounding airspace outside of the ring at the same altitude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learntoflyblog.com/wp-content/uploads/2014/10/PHAK_15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/>
          <a:stretch/>
        </p:blipFill>
        <p:spPr bwMode="auto">
          <a:xfrm>
            <a:off x="6172200" y="1541839"/>
            <a:ext cx="5347063" cy="49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53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type of airspace defined by the ring is determined both by color and style</a:t>
            </a:r>
          </a:p>
          <a:p>
            <a:endParaRPr lang="en-US" dirty="0"/>
          </a:p>
          <a:p>
            <a:r>
              <a:rPr lang="en-US" dirty="0" smtClean="0"/>
              <a:t>These markings can also denote military or restricted airspace around certain areas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vfrwx.com/gif/AirspaceSECInfo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7"/>
          <a:stretch/>
        </p:blipFill>
        <p:spPr bwMode="auto">
          <a:xfrm>
            <a:off x="6172200" y="1579018"/>
            <a:ext cx="5383260" cy="48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5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Airspace is also different when flying over densely populated areas such as cities</a:t>
            </a:r>
          </a:p>
          <a:p>
            <a:endParaRPr lang="en-US" dirty="0"/>
          </a:p>
          <a:p>
            <a:r>
              <a:rPr lang="en-US" dirty="0" smtClean="0"/>
              <a:t>These areas are shown in yellow on the VFR charts and may have distinct airspaces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.stack.imgur.com/q6g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33301" r="15081"/>
          <a:stretch/>
        </p:blipFill>
        <p:spPr bwMode="auto">
          <a:xfrm>
            <a:off x="6543403" y="1964376"/>
            <a:ext cx="4439194" cy="40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22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airspace may have a different set of rules concerning navigation through it</a:t>
            </a:r>
          </a:p>
          <a:p>
            <a:endParaRPr lang="en-US" dirty="0"/>
          </a:p>
          <a:p>
            <a:r>
              <a:rPr lang="en-US" dirty="0" smtClean="0"/>
              <a:t>This spaces is shown in white to define the area with special air traffic rules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boldmethod.com/images/blog/quizzes/2015/04/quiz-the-strangest-VFR-sectional-chart-symbols/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r="7575"/>
          <a:stretch/>
        </p:blipFill>
        <p:spPr bwMode="auto">
          <a:xfrm>
            <a:off x="6294120" y="1825625"/>
            <a:ext cx="4937760" cy="44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94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ceiling and floor of an airspace correspond to the top and bottom numbers in the picture respectively</a:t>
            </a:r>
          </a:p>
          <a:p>
            <a:endParaRPr lang="en-US" dirty="0"/>
          </a:p>
          <a:p>
            <a:r>
              <a:rPr lang="en-US" dirty="0" smtClean="0"/>
              <a:t>There may not be numbers, but other designations, such as ‘surface level’ or to another airspace value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flyinhighokc.com/termsandsymbols/images/Fig34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9" t="37297" b="55693"/>
          <a:stretch/>
        </p:blipFill>
        <p:spPr bwMode="auto">
          <a:xfrm>
            <a:off x="6315890" y="1855810"/>
            <a:ext cx="5033770" cy="108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flyinhighokc.com/termsandsymbols/images/Fig34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 t="80493" b="1689"/>
          <a:stretch/>
        </p:blipFill>
        <p:spPr bwMode="auto">
          <a:xfrm>
            <a:off x="6315890" y="3680892"/>
            <a:ext cx="5033770" cy="24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6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Light blue coloring refers to ‘Open Water’ such as bays, oceans, large lakes, and the water sources that feed them</a:t>
            </a:r>
          </a:p>
          <a:p>
            <a:endParaRPr lang="en-US" dirty="0"/>
          </a:p>
          <a:p>
            <a:r>
              <a:rPr lang="en-US" dirty="0" smtClean="0"/>
              <a:t>‘Inland Water’ is denoted by dark blue and represents lakes, rivers, and reservoirs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s://www.faa.gov/air_traffic/flight_info/aeronav/digital_products/aero_guide/media/open-inland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11" y="2767862"/>
            <a:ext cx="4522577" cy="24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2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Perennial lake are a constant size year round while non-perennial lakes fluctuate in size</a:t>
            </a:r>
          </a:p>
          <a:p>
            <a:endParaRPr lang="en-US" dirty="0"/>
          </a:p>
          <a:p>
            <a:r>
              <a:rPr lang="en-US" dirty="0" smtClean="0"/>
              <a:t>Man made shorelines are straight lines and may be labeled</a:t>
            </a:r>
          </a:p>
          <a:p>
            <a:endParaRPr lang="en-US" dirty="0"/>
          </a:p>
          <a:p>
            <a:r>
              <a:rPr lang="en-US" dirty="0" smtClean="0"/>
              <a:t>Reservoirs that are too small to depict will be labeled by a point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://www.flyinhighokc.com/termsandsymbols/images/Fig23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18"/>
          <a:stretch/>
        </p:blipFill>
        <p:spPr bwMode="auto">
          <a:xfrm>
            <a:off x="6381858" y="1212179"/>
            <a:ext cx="4762284" cy="55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37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Elevation is read using a color coded legend that is specific to the map being read</a:t>
            </a:r>
          </a:p>
          <a:p>
            <a:endParaRPr lang="en-US" dirty="0"/>
          </a:p>
          <a:p>
            <a:r>
              <a:rPr lang="en-US" dirty="0" smtClean="0"/>
              <a:t>Elevation is measured in relation to sea-level and may be negative at certain locations</a:t>
            </a:r>
            <a:endParaRPr lang="en-US" dirty="0"/>
          </a:p>
        </p:txBody>
      </p:sp>
      <p:pic>
        <p:nvPicPr>
          <p:cNvPr id="3074" name="Picture 2" descr="hypsoti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2"/>
          <a:stretch/>
        </p:blipFill>
        <p:spPr bwMode="auto">
          <a:xfrm>
            <a:off x="10558898" y="1350471"/>
            <a:ext cx="947302" cy="53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oldmethod.com/images/blog/quizzes/2015/04/quiz-the-strangest-VFR-sectional-chart-symbols/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18759"/>
            <a:ext cx="4445447" cy="276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3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Special markers denote other obstacles with their height MSL and AGL</a:t>
            </a:r>
          </a:p>
          <a:p>
            <a:endParaRPr lang="en-US" dirty="0"/>
          </a:p>
          <a:p>
            <a:r>
              <a:rPr lang="en-US" dirty="0" smtClean="0"/>
              <a:t>AGL will be in parentheses and may be excluded in congested maps to avoid confusion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bruceair.files.wordpress.com/2012/12/windturbinesymb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r="46842"/>
          <a:stretch/>
        </p:blipFill>
        <p:spPr bwMode="auto">
          <a:xfrm>
            <a:off x="6172200" y="2215619"/>
            <a:ext cx="5181600" cy="357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34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NAVAID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1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NAVAIDs help pilots with understand the direction to fly</a:t>
            </a:r>
          </a:p>
          <a:p>
            <a:endParaRPr lang="en-US" dirty="0"/>
          </a:p>
          <a:p>
            <a:r>
              <a:rPr lang="en-US" dirty="0" smtClean="0"/>
              <a:t>There are several different types and may be combined on VFR charts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271" t="42590" r="52376" b="22768"/>
          <a:stretch/>
        </p:blipFill>
        <p:spPr>
          <a:xfrm>
            <a:off x="7316289" y="1891054"/>
            <a:ext cx="2893422" cy="42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80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606</Words>
  <Application>Microsoft Office PowerPoint</Application>
  <PresentationFormat>Widescreen</PresentationFormat>
  <Paragraphs>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Introduction to VFR Charts</vt:lpstr>
      <vt:lpstr>What is a VFR Chart</vt:lpstr>
      <vt:lpstr>Key features</vt:lpstr>
      <vt:lpstr>Water Features</vt:lpstr>
      <vt:lpstr>Water Features</vt:lpstr>
      <vt:lpstr>Elevation</vt:lpstr>
      <vt:lpstr>Elevation</vt:lpstr>
      <vt:lpstr>NAVAID</vt:lpstr>
      <vt:lpstr>NAVAID</vt:lpstr>
      <vt:lpstr>NAVAID</vt:lpstr>
      <vt:lpstr>Airports</vt:lpstr>
      <vt:lpstr>Airports</vt:lpstr>
      <vt:lpstr>Airports</vt:lpstr>
      <vt:lpstr>Airports</vt:lpstr>
      <vt:lpstr>Airports</vt:lpstr>
      <vt:lpstr>Airports</vt:lpstr>
      <vt:lpstr>Airport</vt:lpstr>
      <vt:lpstr>Airspace</vt:lpstr>
      <vt:lpstr>Airspace</vt:lpstr>
      <vt:lpstr>Airspace</vt:lpstr>
      <vt:lpstr>Airspace</vt:lpstr>
      <vt:lpstr>Airspace</vt:lpstr>
      <vt:lpstr>Airspace</vt:lpstr>
      <vt:lpstr>Airspace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VFR Charts</dc:title>
  <dc:creator>Chris Reps</dc:creator>
  <cp:lastModifiedBy>Chris Reps</cp:lastModifiedBy>
  <cp:revision>17</cp:revision>
  <dcterms:created xsi:type="dcterms:W3CDTF">2016-08-15T17:04:28Z</dcterms:created>
  <dcterms:modified xsi:type="dcterms:W3CDTF">2016-08-15T20:54:24Z</dcterms:modified>
</cp:coreProperties>
</file>